
<file path=[Content_Types].xml><?xml version="1.0" encoding="utf-8"?>
<Types xmlns="http://schemas.openxmlformats.org/package/2006/content-types"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6"/>
  </p:notesMasterIdLst>
  <p:handoutMasterIdLst>
    <p:handoutMasterId r:id="rId18"/>
  </p:handoutMasterIdLst>
  <p:sldIdLst>
    <p:sldId id="266" r:id="rId3"/>
    <p:sldId id="279" r:id="rId4"/>
    <p:sldId id="256" r:id="rId5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7" r:id="rId15"/>
    <p:sldId id="265" r:id="rId16"/>
    <p:sldId id="268" r:id="rId17"/>
  </p:sldIdLst>
  <p:sldSz cx="14630400" cy="8229600"/>
  <p:notesSz cx="8229600" cy="14630400"/>
  <p:embeddedFontLst>
    <p:embeddedFont>
      <p:font typeface="Roboto Slab" pitchFamily="34" charset="0"/>
      <p:regular r:id="rId22"/>
    </p:embeddedFont>
    <p:embeddedFont>
      <p:font typeface="Roboto Slab" pitchFamily="34" charset="-122"/>
      <p:regular r:id="rId23"/>
    </p:embeddedFont>
    <p:embeddedFont>
      <p:font typeface="Roboto Slab" pitchFamily="34" charset="-120"/>
      <p:regular r:id="rId24"/>
    </p:embeddedFont>
    <p:embeddedFont>
      <p:font typeface="Roboto" panose="02000000000000000000" pitchFamily="34" charset="0"/>
      <p:regular r:id="rId25"/>
    </p:embeddedFont>
    <p:embeddedFont>
      <p:font typeface="Roboto" panose="02000000000000000000" pitchFamily="34" charset="-122"/>
      <p:regular r:id="rId26"/>
    </p:embeddedFont>
    <p:embeddedFont>
      <p:font typeface="Roboto" panose="02000000000000000000" pitchFamily="34" charset="-120"/>
      <p:regular r:id="rId27"/>
    </p:embeddedFont>
    <p:embeddedFont>
      <p:font typeface="Calibri" panose="020F0502020204030204" charset="0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FD0F851-EC5A-4D38-B0AD-8093EC10F338}" styleName="浅色样式 1 - 强调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355"/>
    <p:restoredTop sz="94610"/>
  </p:normalViewPr>
  <p:slideViewPr>
    <p:cSldViewPr snapToGrid="0" snapToObjects="1">
      <p:cViewPr varScale="1">
        <p:scale>
          <a:sx n="103" d="100"/>
          <a:sy n="103" d="100"/>
        </p:scale>
        <p:origin x="176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8" Type="http://schemas.openxmlformats.org/officeDocument/2006/relationships/font" Target="fonts/font7.fntdata"/><Relationship Id="rId27" Type="http://schemas.openxmlformats.org/officeDocument/2006/relationships/font" Target="fonts/font6.fntdata"/><Relationship Id="rId26" Type="http://schemas.openxmlformats.org/officeDocument/2006/relationships/font" Target="fonts/font5.fntdata"/><Relationship Id="rId25" Type="http://schemas.openxmlformats.org/officeDocument/2006/relationships/font" Target="fonts/font4.fntdata"/><Relationship Id="rId24" Type="http://schemas.openxmlformats.org/officeDocument/2006/relationships/font" Target="fonts/font3.fntdata"/><Relationship Id="rId23" Type="http://schemas.openxmlformats.org/officeDocument/2006/relationships/font" Target="fonts/font2.fntdata"/><Relationship Id="rId22" Type="http://schemas.openxmlformats.org/officeDocument/2006/relationships/font" Target="fonts/font1.fntdata"/><Relationship Id="rId21" Type="http://schemas.openxmlformats.org/officeDocument/2006/relationships/tableStyles" Target="tableStyles.xml"/><Relationship Id="rId20" Type="http://schemas.openxmlformats.org/officeDocument/2006/relationships/viewProps" Target="viewProps.xml"/><Relationship Id="rId2" Type="http://schemas.openxmlformats.org/officeDocument/2006/relationships/theme" Target="theme/theme1.xml"/><Relationship Id="rId19" Type="http://schemas.openxmlformats.org/officeDocument/2006/relationships/presProps" Target="presProps.xml"/><Relationship Id="rId18" Type="http://schemas.openxmlformats.org/officeDocument/2006/relationships/handoutMaster" Target="handoutMasters/handoutMaster1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566160" cy="73406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44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661536" y="0"/>
            <a:ext cx="3566160" cy="73406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440"/>
            </a:lvl1pPr>
          </a:lstStyle>
          <a:p>
            <a:fld id="{696C064A-D61B-4B21-B757-51A9B82445B8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13896341"/>
            <a:ext cx="3566160" cy="73405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44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661536" y="13896341"/>
            <a:ext cx="3566160" cy="73405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440"/>
            </a:lvl1pPr>
          </a:lstStyle>
          <a:p>
            <a:fld id="{50305E07-67EA-4042-A3F6-853A8AD8D20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9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10.xml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1.png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11.xml"/><Relationship Id="rId2" Type="http://schemas.openxmlformats.org/officeDocument/2006/relationships/image" Target="../media/image2.png"/><Relationship Id="rId1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6.x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7.xml"/><Relationship Id="rId7" Type="http://schemas.openxmlformats.org/officeDocument/2006/relationships/slideLayout" Target="../slideLayouts/slideLayout8.xml"/><Relationship Id="rId6" Type="http://schemas.openxmlformats.org/officeDocument/2006/relationships/image" Target="../media/image2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7293" y="2956044"/>
            <a:ext cx="13042821" cy="141755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Lost &amp; Seek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1145796" y="5359108"/>
            <a:ext cx="3344820" cy="164717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800" b="1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Presenter:</a:t>
            </a:r>
            <a:endParaRPr lang="en-US" sz="2800" b="1" dirty="0">
              <a:solidFill>
                <a:srgbClr val="D6E5EF"/>
              </a:solidFill>
              <a:latin typeface="Roboto Slab" pitchFamily="34" charset="0"/>
              <a:ea typeface="Roboto Slab" pitchFamily="34" charset="-122"/>
              <a:cs typeface="Roboto Slab" pitchFamily="34" charset="-120"/>
            </a:endParaRPr>
          </a:p>
          <a:p>
            <a:pPr>
              <a:lnSpc>
                <a:spcPts val="2750"/>
              </a:lnSpc>
            </a:pPr>
            <a:endParaRPr lang="en-US" sz="2800" b="1" dirty="0">
              <a:solidFill>
                <a:srgbClr val="D6E5EF"/>
              </a:solidFill>
              <a:latin typeface="Roboto Slab" pitchFamily="34" charset="0"/>
              <a:ea typeface="Roboto Slab" pitchFamily="34" charset="-122"/>
              <a:cs typeface="Roboto Slab" pitchFamily="34" charset="-120"/>
            </a:endParaRPr>
          </a:p>
          <a:p>
            <a:pPr lvl="1">
              <a:lnSpc>
                <a:spcPts val="2750"/>
              </a:lnSpc>
            </a:pPr>
            <a:r>
              <a:rPr lang="en-US" sz="2400" dirty="0" err="1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Ranjita</a:t>
            </a:r>
            <a:r>
              <a:rPr lang="en-US" sz="24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 Rai</a:t>
            </a:r>
            <a:endParaRPr lang="en-US" sz="2400" dirty="0">
              <a:solidFill>
                <a:srgbClr val="D6E5EF"/>
              </a:solidFill>
              <a:latin typeface="Roboto Slab" pitchFamily="34" charset="0"/>
              <a:ea typeface="Roboto Slab" pitchFamily="34" charset="-122"/>
              <a:cs typeface="Roboto Slab" pitchFamily="34" charset="-120"/>
            </a:endParaRPr>
          </a:p>
          <a:p>
            <a:pPr lvl="1">
              <a:lnSpc>
                <a:spcPts val="2750"/>
              </a:lnSpc>
            </a:pPr>
            <a:r>
              <a:rPr lang="en-US" sz="2400" dirty="0" err="1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Srijana</a:t>
            </a:r>
            <a:r>
              <a:rPr lang="en-US" sz="24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 </a:t>
            </a:r>
            <a:r>
              <a:rPr lang="en-US" sz="2400" dirty="0" err="1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Lohani</a:t>
            </a:r>
            <a:endParaRPr lang="en-US" sz="2400" dirty="0">
              <a:solidFill>
                <a:srgbClr val="D6E5EF"/>
              </a:solidFill>
              <a:latin typeface="Roboto Slab" pitchFamily="34" charset="0"/>
              <a:ea typeface="Roboto Slab" pitchFamily="34" charset="-122"/>
              <a:cs typeface="Roboto Slab" pitchFamily="34" charset="-120"/>
            </a:endParaRPr>
          </a:p>
          <a:p>
            <a:pPr marL="0" indent="0" algn="l">
              <a:lnSpc>
                <a:spcPts val="2750"/>
              </a:lnSpc>
              <a:buNone/>
            </a:pPr>
            <a:endParaRPr lang="en-US" sz="2200" dirty="0"/>
          </a:p>
        </p:txBody>
      </p:sp>
      <p:pic>
        <p:nvPicPr>
          <p:cNvPr id="4" name="Picture 3" descr="Screen Shot 2025-01-27 at 19.53.4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642215" y="7705725"/>
            <a:ext cx="1988185" cy="52387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88463"/>
            <a:ext cx="12299633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Implementation Details: Building the Platform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150870"/>
            <a:ext cx="3260646" cy="1306949"/>
          </a:xfrm>
          <a:prstGeom prst="roundRect">
            <a:avLst>
              <a:gd name="adj" fmla="val 2603"/>
            </a:avLst>
          </a:prstGeom>
          <a:solidFill>
            <a:srgbClr val="3F4652"/>
          </a:solidFill>
        </p:spPr>
      </p:sp>
      <p:sp>
        <p:nvSpPr>
          <p:cNvPr id="4" name="Text 2"/>
          <p:cNvSpPr/>
          <p:nvPr/>
        </p:nvSpPr>
        <p:spPr>
          <a:xfrm>
            <a:off x="1020604" y="3577590"/>
            <a:ext cx="116800" cy="45350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1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4281249" y="3377684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Tools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4281249" y="3868103"/>
            <a:ext cx="6879669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VS Code for coding, Draw.io for diagrams, GitHub for version control.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4167783" y="4442579"/>
            <a:ext cx="9555480" cy="15240"/>
          </a:xfrm>
          <a:prstGeom prst="roundRect">
            <a:avLst>
              <a:gd name="adj" fmla="val 223256"/>
            </a:avLst>
          </a:prstGeom>
          <a:solidFill>
            <a:srgbClr val="585F6B"/>
          </a:solidFill>
        </p:spPr>
      </p:sp>
      <p:sp>
        <p:nvSpPr>
          <p:cNvPr id="8" name="Shape 6"/>
          <p:cNvSpPr/>
          <p:nvPr/>
        </p:nvSpPr>
        <p:spPr>
          <a:xfrm>
            <a:off x="793790" y="4571167"/>
            <a:ext cx="6521410" cy="1669852"/>
          </a:xfrm>
          <a:prstGeom prst="roundRect">
            <a:avLst>
              <a:gd name="adj" fmla="val 2038"/>
            </a:avLst>
          </a:prstGeom>
          <a:solidFill>
            <a:srgbClr val="3F4652"/>
          </a:solidFill>
        </p:spPr>
      </p:sp>
      <p:sp>
        <p:nvSpPr>
          <p:cNvPr id="9" name="Text 7"/>
          <p:cNvSpPr/>
          <p:nvPr/>
        </p:nvSpPr>
        <p:spPr>
          <a:xfrm>
            <a:off x="1020604" y="5179338"/>
            <a:ext cx="156567" cy="45350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2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7542014" y="4797981"/>
            <a:ext cx="3390662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Programming Languages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7542014" y="5288399"/>
            <a:ext cx="6067782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HTML, CSS, and JavaScript for front-end; PHP for back-end; MySQL for database.</a:t>
            </a:r>
            <a:endParaRPr lang="en-US" sz="1750" dirty="0"/>
          </a:p>
        </p:txBody>
      </p:sp>
      <p:pic>
        <p:nvPicPr>
          <p:cNvPr id="12" name="Picture 11" descr="Screen Shot 2025-01-27 at 19.53.4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785725" y="7705725"/>
            <a:ext cx="1844675" cy="523875"/>
          </a:xfrm>
          <a:prstGeom prst="rect">
            <a:avLst/>
          </a:prstGeom>
        </p:spPr>
      </p:pic>
      <p:sp>
        <p:nvSpPr>
          <p:cNvPr id="13" name="Text Box 12"/>
          <p:cNvSpPr txBox="1"/>
          <p:nvPr/>
        </p:nvSpPr>
        <p:spPr>
          <a:xfrm>
            <a:off x="14197965" y="7705725"/>
            <a:ext cx="4324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400">
                <a:ln w="28575" cmpd="sng">
                  <a:noFill/>
                  <a:prstDash val="solid"/>
                </a:ln>
                <a:solidFill>
                  <a:schemeClr val="bg1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</a:rPr>
              <a:t>9</a:t>
            </a:r>
            <a:endParaRPr lang="en-US" sz="2400">
              <a:ln w="28575" cmpd="sng">
                <a:noFill/>
                <a:prstDash val="solid"/>
              </a:ln>
              <a:solidFill>
                <a:schemeClr val="bg1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50800" dist="38100" dir="5400000" algn="t" rotWithShape="0">
                  <a:prstClr val="black">
                    <a:alpha val="40000"/>
                  </a:prstClr>
                </a:outerShdw>
                <a:reflection blurRad="6350" stA="55000" endA="300" endPos="45500" dir="5400000" sy="-100000" algn="bl" rotWithShape="0"/>
              </a:effectLst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59723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5107" y="1951315"/>
            <a:ext cx="4924068" cy="4356973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87241" y="618530"/>
            <a:ext cx="7569517" cy="140565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System Architecture: Visualizing the Flow</a:t>
            </a:r>
            <a:endParaRPr lang="en-US" sz="4400" dirty="0"/>
          </a:p>
        </p:txBody>
      </p:sp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241" y="2361605"/>
            <a:ext cx="5113020" cy="3947160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787241" y="6561772"/>
            <a:ext cx="7569517" cy="107942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The images provide a visual representation of the Lost &amp; Seek system's architecture, showing the interaction between users, the database, and the admin interface.</a:t>
            </a:r>
            <a:endParaRPr lang="en-US" sz="1750" dirty="0"/>
          </a:p>
        </p:txBody>
      </p:sp>
      <p:sp>
        <p:nvSpPr>
          <p:cNvPr id="7" name="Text Box 6"/>
          <p:cNvSpPr txBox="1"/>
          <p:nvPr/>
        </p:nvSpPr>
        <p:spPr>
          <a:xfrm>
            <a:off x="13938885" y="7705725"/>
            <a:ext cx="6915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400">
                <a:ln w="28575" cmpd="sng">
                  <a:noFill/>
                  <a:prstDash val="solid"/>
                </a:ln>
                <a:solidFill>
                  <a:schemeClr val="bg1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</a:rPr>
              <a:t>10</a:t>
            </a:r>
            <a:endParaRPr lang="en-US" sz="2400">
              <a:ln w="28575" cmpd="sng">
                <a:noFill/>
                <a:prstDash val="solid"/>
              </a:ln>
              <a:solidFill>
                <a:schemeClr val="bg1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50800" dist="38100" dir="5400000" algn="t" rotWithShape="0">
                  <a:prstClr val="black">
                    <a:alpha val="40000"/>
                  </a:prstClr>
                </a:outerShdw>
                <a:reflection blurRad="6350" stA="55000" endA="300" endPos="45500" dir="5400000" sy="-100000" algn="bl" rotWithShape="0"/>
              </a:effectLst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Untitled design.mp4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0" y="1"/>
            <a:ext cx="14630400" cy="8229599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509585" y="151060"/>
            <a:ext cx="13042821" cy="141755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 Little Sneak Peak</a:t>
            </a:r>
            <a:endParaRPr lang="en-US" sz="4450" dirty="0"/>
          </a:p>
        </p:txBody>
      </p:sp>
      <p:sp>
        <p:nvSpPr>
          <p:cNvPr id="2" name="Text Box 1"/>
          <p:cNvSpPr txBox="1"/>
          <p:nvPr/>
        </p:nvSpPr>
        <p:spPr>
          <a:xfrm>
            <a:off x="13908405" y="7705725"/>
            <a:ext cx="7219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400">
                <a:ln w="28575" cmpd="sng">
                  <a:noFill/>
                  <a:prstDash val="solid"/>
                </a:ln>
                <a:solidFill>
                  <a:schemeClr val="bg1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</a:rPr>
              <a:t>11</a:t>
            </a:r>
            <a:endParaRPr lang="en-US" sz="2400">
              <a:ln w="28575" cmpd="sng">
                <a:noFill/>
                <a:prstDash val="solid"/>
              </a:ln>
              <a:solidFill>
                <a:schemeClr val="bg1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50800" dist="38100" dir="5400000" algn="t" rotWithShape="0">
                  <a:prstClr val="black">
                    <a:alpha val="40000"/>
                  </a:prstClr>
                </a:outerShdw>
                <a:reflection blurRad="6350" stA="55000" endA="300" endPos="45500" dir="5400000" sy="-100000" algn="bl" rotWithShape="0"/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14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93393" y="764024"/>
            <a:ext cx="7730014" cy="126253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4950"/>
              </a:lnSpc>
              <a:buNone/>
            </a:pPr>
            <a:r>
              <a:rPr lang="en-US" sz="39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Conclusion: Lessons Learned and Future Directions</a:t>
            </a:r>
            <a:endParaRPr lang="en-US" sz="3950" dirty="0"/>
          </a:p>
        </p:txBody>
      </p:sp>
      <p:sp>
        <p:nvSpPr>
          <p:cNvPr id="4" name="Text 1"/>
          <p:cNvSpPr/>
          <p:nvPr/>
        </p:nvSpPr>
        <p:spPr>
          <a:xfrm>
            <a:off x="6193393" y="2430542"/>
            <a:ext cx="3713440" cy="66663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5200"/>
              </a:lnSpc>
              <a:buNone/>
            </a:pPr>
            <a:r>
              <a:rPr lang="en-US" sz="5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1</a:t>
            </a:r>
            <a:endParaRPr lang="en-US" sz="5200" dirty="0"/>
          </a:p>
        </p:txBody>
      </p:sp>
      <p:sp>
        <p:nvSpPr>
          <p:cNvPr id="5" name="Text 2"/>
          <p:cNvSpPr/>
          <p:nvPr/>
        </p:nvSpPr>
        <p:spPr>
          <a:xfrm>
            <a:off x="6787515" y="3349585"/>
            <a:ext cx="2525078" cy="31563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19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Technical Expertise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6193393" y="3786426"/>
            <a:ext cx="3713440" cy="96976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1550" dirty="0">
                <a:solidFill>
                  <a:srgbClr val="D6E5EF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Developed expertise in web development using JavaScript, HTML, CSS, PHP, and MySQL.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10209848" y="2430542"/>
            <a:ext cx="3713559" cy="66663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5200"/>
              </a:lnSpc>
              <a:buNone/>
            </a:pPr>
            <a:r>
              <a:rPr lang="en-US" sz="5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2</a:t>
            </a:r>
            <a:endParaRPr lang="en-US" sz="5200" dirty="0"/>
          </a:p>
        </p:txBody>
      </p:sp>
      <p:sp>
        <p:nvSpPr>
          <p:cNvPr id="8" name="Text 5"/>
          <p:cNvSpPr/>
          <p:nvPr/>
        </p:nvSpPr>
        <p:spPr>
          <a:xfrm>
            <a:off x="10804088" y="3349585"/>
            <a:ext cx="2525078" cy="31563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19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AI Integration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10209848" y="3786426"/>
            <a:ext cx="3713559" cy="96976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1550" dirty="0">
                <a:solidFill>
                  <a:srgbClr val="D6E5EF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Consider integrating AI for image recognition and automated matching of lost and found items.</a:t>
            </a:r>
            <a:endParaRPr lang="en-US" sz="1550" dirty="0"/>
          </a:p>
        </p:txBody>
      </p:sp>
      <p:sp>
        <p:nvSpPr>
          <p:cNvPr id="10" name="Text 7"/>
          <p:cNvSpPr/>
          <p:nvPr/>
        </p:nvSpPr>
        <p:spPr>
          <a:xfrm>
            <a:off x="6193393" y="5463183"/>
            <a:ext cx="3713440" cy="66663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5200"/>
              </a:lnSpc>
              <a:buNone/>
            </a:pPr>
            <a:r>
              <a:rPr lang="en-US" sz="5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3</a:t>
            </a:r>
            <a:endParaRPr lang="en-US" sz="5200" dirty="0"/>
          </a:p>
        </p:txBody>
      </p:sp>
      <p:sp>
        <p:nvSpPr>
          <p:cNvPr id="11" name="Text 8"/>
          <p:cNvSpPr/>
          <p:nvPr/>
        </p:nvSpPr>
        <p:spPr>
          <a:xfrm>
            <a:off x="6787515" y="6382226"/>
            <a:ext cx="2525078" cy="31563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19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Market Expansion</a:t>
            </a:r>
            <a:endParaRPr lang="en-US" sz="1950" dirty="0"/>
          </a:p>
        </p:txBody>
      </p:sp>
      <p:sp>
        <p:nvSpPr>
          <p:cNvPr id="12" name="Text 9"/>
          <p:cNvSpPr/>
          <p:nvPr/>
        </p:nvSpPr>
        <p:spPr>
          <a:xfrm>
            <a:off x="6193393" y="6819067"/>
            <a:ext cx="3713440" cy="64650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1550" dirty="0">
                <a:solidFill>
                  <a:srgbClr val="D6E5EF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Explore expanding the platform's reach to new regions and communities.</a:t>
            </a:r>
            <a:endParaRPr lang="en-US" sz="1550" dirty="0"/>
          </a:p>
        </p:txBody>
      </p:sp>
      <p:sp>
        <p:nvSpPr>
          <p:cNvPr id="13" name="Text 10"/>
          <p:cNvSpPr/>
          <p:nvPr/>
        </p:nvSpPr>
        <p:spPr>
          <a:xfrm>
            <a:off x="10209848" y="5463183"/>
            <a:ext cx="3713559" cy="66663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5200"/>
              </a:lnSpc>
              <a:buNone/>
            </a:pPr>
            <a:r>
              <a:rPr lang="en-US" sz="5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4</a:t>
            </a:r>
            <a:endParaRPr lang="en-US" sz="5200" dirty="0"/>
          </a:p>
        </p:txBody>
      </p:sp>
      <p:sp>
        <p:nvSpPr>
          <p:cNvPr id="14" name="Text 11"/>
          <p:cNvSpPr/>
          <p:nvPr/>
        </p:nvSpPr>
        <p:spPr>
          <a:xfrm>
            <a:off x="10804088" y="6382226"/>
            <a:ext cx="2525078" cy="31563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19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App Development</a:t>
            </a:r>
            <a:endParaRPr lang="en-US" sz="1950" dirty="0"/>
          </a:p>
        </p:txBody>
      </p:sp>
      <p:sp>
        <p:nvSpPr>
          <p:cNvPr id="15" name="Text 12"/>
          <p:cNvSpPr/>
          <p:nvPr/>
        </p:nvSpPr>
        <p:spPr>
          <a:xfrm>
            <a:off x="10209848" y="6819067"/>
            <a:ext cx="3713559" cy="64650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1550" dirty="0">
                <a:solidFill>
                  <a:srgbClr val="D6E5EF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Develop a mobile app for enhanced user experience and wider accessibility.</a:t>
            </a:r>
            <a:endParaRPr lang="en-US" sz="1550" dirty="0"/>
          </a:p>
        </p:txBody>
      </p:sp>
      <p:pic>
        <p:nvPicPr>
          <p:cNvPr id="16" name="Picture 15" descr="Screen Shot 2025-01-27 at 19.53.4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56515" y="7705725"/>
            <a:ext cx="1873885" cy="523875"/>
          </a:xfrm>
          <a:prstGeom prst="rect">
            <a:avLst/>
          </a:prstGeom>
        </p:spPr>
      </p:pic>
      <p:sp>
        <p:nvSpPr>
          <p:cNvPr id="17" name="Text Box 16"/>
          <p:cNvSpPr txBox="1"/>
          <p:nvPr/>
        </p:nvSpPr>
        <p:spPr>
          <a:xfrm>
            <a:off x="13950315" y="7705725"/>
            <a:ext cx="6800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400">
                <a:ln w="28575" cmpd="sng">
                  <a:noFill/>
                  <a:prstDash val="solid"/>
                </a:ln>
                <a:solidFill>
                  <a:schemeClr val="bg1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</a:rPr>
              <a:t>12</a:t>
            </a:r>
            <a:endParaRPr lang="en-US" sz="2400">
              <a:ln w="28575" cmpd="sng">
                <a:noFill/>
                <a:prstDash val="solid"/>
              </a:ln>
              <a:solidFill>
                <a:schemeClr val="bg1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50800" dist="38100" dir="5400000" algn="t" rotWithShape="0">
                  <a:prstClr val="black">
                    <a:alpha val="40000"/>
                  </a:prstClr>
                </a:outerShdw>
                <a:reflection blurRad="6350" stA="55000" endA="300" endPos="45500" dir="5400000" sy="-100000" algn="bl" rotWithShape="0"/>
              </a:effectLst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6720" y="3499742"/>
            <a:ext cx="13042821" cy="141755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Thank You  </a:t>
            </a: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  <a:sym typeface="Wingdings" panose="05000000000000000000" pitchFamily="2" charset="2"/>
              </a:rPr>
              <a:t></a:t>
            </a:r>
            <a:endParaRPr lang="en-US" sz="4450" dirty="0"/>
          </a:p>
        </p:txBody>
      </p:sp>
      <p:pic>
        <p:nvPicPr>
          <p:cNvPr id="3" name="Picture 2" descr="Screen Shot 2025-01-27 at 19.53.4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626340" y="7705725"/>
            <a:ext cx="2004060" cy="52387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2" name="Table 1"/>
          <p:cNvGraphicFramePr/>
          <p:nvPr/>
        </p:nvGraphicFramePr>
        <p:xfrm>
          <a:off x="907415" y="1146810"/>
          <a:ext cx="12537440" cy="6412230"/>
        </p:xfrm>
        <a:graphic>
          <a:graphicData uri="http://schemas.openxmlformats.org/drawingml/2006/table">
            <a:tbl>
              <a:tblPr firstRow="1" firstCol="1" bandRow="1">
                <a:tableStyleId>{5FD0F851-EC5A-4D38-B0AD-8093EC10F338}</a:tableStyleId>
              </a:tblPr>
              <a:tblGrid>
                <a:gridCol w="2610485"/>
                <a:gridCol w="5747385"/>
                <a:gridCol w="4179570"/>
              </a:tblGrid>
              <a:tr h="58293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>
                          <a:solidFill>
                            <a:schemeClr val="bg1"/>
                          </a:solidFill>
                        </a:rPr>
                        <a:t>S.N</a:t>
                      </a:r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>
                          <a:solidFill>
                            <a:schemeClr val="bg1"/>
                          </a:solidFill>
                        </a:rPr>
                        <a:t>Content</a:t>
                      </a:r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>
                          <a:solidFill>
                            <a:schemeClr val="bg1"/>
                          </a:solidFill>
                        </a:rPr>
                        <a:t>Page No.</a:t>
                      </a:r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  <a:tr h="58293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>
                          <a:solidFill>
                            <a:schemeClr val="bg1"/>
                          </a:solidFill>
                        </a:rPr>
                        <a:t>Introduction</a:t>
                      </a:r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>
                          <a:solidFill>
                            <a:schemeClr val="bg1"/>
                          </a:solidFill>
                        </a:rPr>
                        <a:t>2</a:t>
                      </a:r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  <a:tr h="58293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>
                          <a:solidFill>
                            <a:schemeClr val="bg1"/>
                          </a:solidFill>
                        </a:rPr>
                        <a:t>2</a:t>
                      </a:r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>
                          <a:solidFill>
                            <a:schemeClr val="bg1"/>
                          </a:solidFill>
                        </a:rPr>
                        <a:t>Problem Statement</a:t>
                      </a:r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>
                          <a:solidFill>
                            <a:schemeClr val="bg1"/>
                          </a:solidFill>
                        </a:rPr>
                        <a:t>3</a:t>
                      </a:r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  <a:tr h="58293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>
                          <a:solidFill>
                            <a:schemeClr val="bg1"/>
                          </a:solidFill>
                        </a:rPr>
                        <a:t>3</a:t>
                      </a:r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>
                          <a:solidFill>
                            <a:schemeClr val="bg1"/>
                          </a:solidFill>
                        </a:rPr>
                        <a:t>Objectives</a:t>
                      </a:r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>
                          <a:solidFill>
                            <a:schemeClr val="bg1"/>
                          </a:solidFill>
                        </a:rPr>
                        <a:t>4</a:t>
                      </a:r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  <a:tr h="58293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>
                          <a:solidFill>
                            <a:schemeClr val="bg1"/>
                          </a:solidFill>
                        </a:rPr>
                        <a:t>4</a:t>
                      </a:r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>
                          <a:solidFill>
                            <a:schemeClr val="bg1"/>
                          </a:solidFill>
                        </a:rPr>
                        <a:t>scope and limitations</a:t>
                      </a:r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>
                          <a:solidFill>
                            <a:schemeClr val="bg1"/>
                          </a:solidFill>
                        </a:rPr>
                        <a:t>5</a:t>
                      </a:r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  <a:tr h="58293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>
                          <a:solidFill>
                            <a:schemeClr val="bg1"/>
                          </a:solidFill>
                        </a:rPr>
                        <a:t>5</a:t>
                      </a:r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>
                          <a:solidFill>
                            <a:schemeClr val="bg1"/>
                          </a:solidFill>
                        </a:rPr>
                        <a:t>Implementation Module</a:t>
                      </a:r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>
                          <a:solidFill>
                            <a:schemeClr val="bg1"/>
                          </a:solidFill>
                        </a:rPr>
                        <a:t>6</a:t>
                      </a:r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  <a:tr h="58293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>
                          <a:solidFill>
                            <a:schemeClr val="bg1"/>
                          </a:solidFill>
                        </a:rPr>
                        <a:t>6</a:t>
                      </a:r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>
                          <a:solidFill>
                            <a:schemeClr val="bg1"/>
                          </a:solidFill>
                        </a:rPr>
                        <a:t>Database Design</a:t>
                      </a:r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>
                          <a:solidFill>
                            <a:schemeClr val="bg1"/>
                          </a:solidFill>
                        </a:rPr>
                        <a:t>8</a:t>
                      </a:r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  <a:tr h="58293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>
                          <a:solidFill>
                            <a:schemeClr val="bg1"/>
                          </a:solidFill>
                        </a:rPr>
                        <a:t>7</a:t>
                      </a:r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>
                          <a:solidFill>
                            <a:schemeClr val="bg1"/>
                          </a:solidFill>
                        </a:rPr>
                        <a:t>Implementation Details</a:t>
                      </a:r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>
                          <a:solidFill>
                            <a:schemeClr val="bg1"/>
                          </a:solidFill>
                        </a:rPr>
                        <a:t>9</a:t>
                      </a:r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  <a:tr h="58293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>
                          <a:solidFill>
                            <a:schemeClr val="bg1"/>
                          </a:solidFill>
                        </a:rPr>
                        <a:t>8</a:t>
                      </a:r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>
                          <a:solidFill>
                            <a:schemeClr val="bg1"/>
                          </a:solidFill>
                        </a:rPr>
                        <a:t>System Architecture</a:t>
                      </a:r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>
                          <a:solidFill>
                            <a:schemeClr val="bg1"/>
                          </a:solidFill>
                        </a:rPr>
                        <a:t>10</a:t>
                      </a:r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  <a:tr h="58293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>
                          <a:solidFill>
                            <a:schemeClr val="bg1"/>
                          </a:solidFill>
                        </a:rPr>
                        <a:t>9</a:t>
                      </a:r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>
                          <a:solidFill>
                            <a:schemeClr val="bg1"/>
                          </a:solidFill>
                        </a:rPr>
                        <a:t>A little Sneak Peak</a:t>
                      </a:r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>
                          <a:solidFill>
                            <a:schemeClr val="bg1"/>
                          </a:solidFill>
                        </a:rPr>
                        <a:t>11</a:t>
                      </a:r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  <a:tr h="58293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>
                          <a:solidFill>
                            <a:schemeClr val="bg1"/>
                          </a:solidFill>
                        </a:rPr>
                        <a:t>10</a:t>
                      </a:r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>
                          <a:solidFill>
                            <a:schemeClr val="bg1"/>
                          </a:solidFill>
                        </a:rPr>
                        <a:t>Conclusion</a:t>
                      </a:r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>
                          <a:solidFill>
                            <a:schemeClr val="bg1"/>
                          </a:solidFill>
                        </a:rPr>
                        <a:t>12</a:t>
                      </a:r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 0"/>
          <p:cNvSpPr/>
          <p:nvPr/>
        </p:nvSpPr>
        <p:spPr>
          <a:xfrm>
            <a:off x="390428" y="119499"/>
            <a:ext cx="13042821" cy="1417558"/>
          </a:xfrm>
          <a:prstGeom prst="rect">
            <a:avLst/>
          </a:prstGeom>
          <a:noFill/>
        </p:spPr>
        <p:txBody>
          <a:bodyPr wrap="square" lIns="0" tIns="0" rIns="0" bIns="0" rtlCol="0" anchor="t"/>
          <a:p>
            <a:pPr marL="0" indent="0" algn="ctr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Table Of Content</a:t>
            </a:r>
            <a:endParaRPr lang="en-US" sz="4450" dirty="0"/>
          </a:p>
        </p:txBody>
      </p:sp>
      <p:pic>
        <p:nvPicPr>
          <p:cNvPr id="4" name="Picture 3" descr="Screen Shot 2025-01-27 at 19.53.4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536805" y="7705725"/>
            <a:ext cx="2094230" cy="523875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14197965" y="7705725"/>
            <a:ext cx="4324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400">
                <a:ln w="28575" cmpd="sng">
                  <a:noFill/>
                  <a:prstDash val="solid"/>
                </a:ln>
                <a:solidFill>
                  <a:schemeClr val="bg1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</a:rPr>
              <a:t>1</a:t>
            </a:r>
            <a:endParaRPr lang="en-US" sz="2400">
              <a:ln w="28575" cmpd="sng">
                <a:noFill/>
                <a:prstDash val="solid"/>
              </a:ln>
              <a:solidFill>
                <a:schemeClr val="bg1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50800" dist="38100" dir="5400000" algn="t" rotWithShape="0">
                  <a:prstClr val="black">
                    <a:alpha val="40000"/>
                  </a:prstClr>
                </a:outerShdw>
                <a:reflection blurRad="6350" stA="55000" endA="300" endPos="45500" dir="5400000" sy="-100000" algn="bl" rotWithShape="0"/>
              </a:effectLst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37310"/>
            <a:ext cx="13042821" cy="141755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Lost &amp; Seek: Reuniting Lost Items with Their Owners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3208496"/>
            <a:ext cx="4120753" cy="254674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6038731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Reunited Owners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6529149"/>
            <a:ext cx="4120753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The joy of recovery.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4704" y="3208496"/>
            <a:ext cx="4120872" cy="254686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54704" y="6038850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Easy-to-use App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254704" y="6529268"/>
            <a:ext cx="4120872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Streamlined reporting.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5738" y="3208496"/>
            <a:ext cx="4120753" cy="2546747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715738" y="6038731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Accessible Platform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715738" y="6529149"/>
            <a:ext cx="4120753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Inclusive design for everyone.</a:t>
            </a:r>
            <a:endParaRPr lang="en-US" sz="1750" dirty="0"/>
          </a:p>
        </p:txBody>
      </p:sp>
      <p:pic>
        <p:nvPicPr>
          <p:cNvPr id="13" name="Picture 12" descr="Screen Shot 2025-01-27 at 19.53.4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34900" y="7666355"/>
            <a:ext cx="2095500" cy="523875"/>
          </a:xfrm>
          <a:prstGeom prst="rect">
            <a:avLst/>
          </a:prstGeom>
        </p:spPr>
      </p:pic>
      <p:sp>
        <p:nvSpPr>
          <p:cNvPr id="12" name="Text Box 11"/>
          <p:cNvSpPr txBox="1"/>
          <p:nvPr/>
        </p:nvSpPr>
        <p:spPr>
          <a:xfrm>
            <a:off x="14197965" y="7705725"/>
            <a:ext cx="4324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400">
                <a:ln w="28575" cmpd="sng">
                  <a:noFill/>
                  <a:prstDash val="solid"/>
                </a:ln>
                <a:solidFill>
                  <a:schemeClr val="bg1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</a:rPr>
              <a:t>2</a:t>
            </a:r>
            <a:endParaRPr lang="en-US" sz="2400">
              <a:ln w="28575" cmpd="sng">
                <a:noFill/>
                <a:prstDash val="solid"/>
              </a:ln>
              <a:solidFill>
                <a:schemeClr val="bg1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50800" dist="38100" dir="5400000" algn="t" rotWithShape="0">
                  <a:prstClr val="black">
                    <a:alpha val="40000"/>
                  </a:prstClr>
                </a:outerShdw>
                <a:reflection blurRad="6350" stA="55000" endA="300" endPos="45500" dir="5400000" sy="-100000" algn="bl" rotWithShape="0"/>
              </a:effectLst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66962"/>
            <a:ext cx="13042821" cy="141755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The Problem: A Common and Frustrating Experience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4351496"/>
            <a:ext cx="2885599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Lost and Found Items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932640"/>
            <a:ext cx="6244709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Losing personal belongings is a frequent occurrence, causing stress and inconvenience.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4351496"/>
            <a:ext cx="3243143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Lack of Efficient System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99521" y="4932640"/>
            <a:ext cx="6244709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No centralized system exists to effectively reconnect lost items with their rightful owners.</a:t>
            </a:r>
            <a:endParaRPr lang="en-US" sz="1750" dirty="0"/>
          </a:p>
        </p:txBody>
      </p:sp>
      <p:pic>
        <p:nvPicPr>
          <p:cNvPr id="7" name="Picture 6" descr="Screen Shot 2025-01-27 at 19.53.4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022455" y="7611110"/>
            <a:ext cx="2607945" cy="523875"/>
          </a:xfrm>
          <a:prstGeom prst="rect">
            <a:avLst/>
          </a:prstGeom>
        </p:spPr>
      </p:pic>
      <p:sp>
        <p:nvSpPr>
          <p:cNvPr id="9" name="Text Box 8"/>
          <p:cNvSpPr txBox="1"/>
          <p:nvPr/>
        </p:nvSpPr>
        <p:spPr>
          <a:xfrm>
            <a:off x="14197965" y="7705725"/>
            <a:ext cx="4324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400">
                <a:ln w="28575" cmpd="sng">
                  <a:noFill/>
                  <a:prstDash val="solid"/>
                </a:ln>
                <a:solidFill>
                  <a:schemeClr val="bg1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</a:rPr>
              <a:t>3</a:t>
            </a:r>
            <a:endParaRPr lang="en-US" sz="2400">
              <a:ln w="28575" cmpd="sng">
                <a:noFill/>
                <a:prstDash val="solid"/>
              </a:ln>
              <a:solidFill>
                <a:schemeClr val="bg1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50800" dist="38100" dir="5400000" algn="t" rotWithShape="0">
                  <a:prstClr val="black">
                    <a:alpha val="40000"/>
                  </a:prstClr>
                </a:outerShdw>
                <a:reflection blurRad="6350" stA="55000" endA="300" endPos="45500" dir="5400000" sy="-100000" algn="bl" rotWithShape="0"/>
              </a:effectLst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465421"/>
            <a:ext cx="7452955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Objectives: Bridging the Gap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76951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F4652"/>
          </a:solidFill>
        </p:spPr>
      </p:sp>
      <p:sp>
        <p:nvSpPr>
          <p:cNvPr id="5" name="Text 2"/>
          <p:cNvSpPr/>
          <p:nvPr/>
        </p:nvSpPr>
        <p:spPr>
          <a:xfrm>
            <a:off x="978813" y="2854523"/>
            <a:ext cx="140256" cy="34028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2769513"/>
            <a:ext cx="2927747" cy="7086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Personalized Dashboard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906" y="3614261"/>
            <a:ext cx="2927747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Enable users to view reported items through a personalized dashboard.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4685467" y="276951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F4652"/>
          </a:solidFill>
        </p:spPr>
      </p:sp>
      <p:sp>
        <p:nvSpPr>
          <p:cNvPr id="9" name="Text 6"/>
          <p:cNvSpPr/>
          <p:nvPr/>
        </p:nvSpPr>
        <p:spPr>
          <a:xfrm>
            <a:off x="4846677" y="2854523"/>
            <a:ext cx="187881" cy="34028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422583" y="2769513"/>
            <a:ext cx="2927747" cy="7086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Streamlined Reporting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422583" y="3614261"/>
            <a:ext cx="2927747" cy="145161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Allow users to report and check lost and found items through a web-based platform.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93790" y="5547836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F4652"/>
          </a:solidFill>
        </p:spPr>
      </p:sp>
      <p:sp>
        <p:nvSpPr>
          <p:cNvPr id="13" name="Text 10"/>
          <p:cNvSpPr/>
          <p:nvPr/>
        </p:nvSpPr>
        <p:spPr>
          <a:xfrm>
            <a:off x="957024" y="5632847"/>
            <a:ext cx="183713" cy="34028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530906" y="5547836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Searchable Database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530906" y="6038255"/>
            <a:ext cx="6819305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Provide a searchable database of lost and found items to expedite the recovery process.</a:t>
            </a:r>
            <a:endParaRPr lang="en-US" sz="1750" dirty="0"/>
          </a:p>
        </p:txBody>
      </p:sp>
      <p:sp>
        <p:nvSpPr>
          <p:cNvPr id="16" name="Text Box 15"/>
          <p:cNvSpPr txBox="1"/>
          <p:nvPr/>
        </p:nvSpPr>
        <p:spPr>
          <a:xfrm>
            <a:off x="14197965" y="7705725"/>
            <a:ext cx="4324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400">
                <a:ln w="28575" cmpd="sng">
                  <a:noFill/>
                  <a:prstDash val="solid"/>
                </a:ln>
                <a:solidFill>
                  <a:schemeClr val="bg1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</a:rPr>
              <a:t>4</a:t>
            </a:r>
            <a:endParaRPr lang="en-US" sz="2400">
              <a:ln w="28575" cmpd="sng">
                <a:noFill/>
                <a:prstDash val="solid"/>
              </a:ln>
              <a:solidFill>
                <a:schemeClr val="bg1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50800" dist="38100" dir="5400000" algn="t" rotWithShape="0">
                  <a:prstClr val="black">
                    <a:alpha val="40000"/>
                  </a:prstClr>
                </a:outerShdw>
                <a:reflection blurRad="6350" stA="55000" endA="300" endPos="45500" dir="5400000" sy="-100000" algn="bl" rotWithShape="0"/>
              </a:effectLst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39960"/>
            <a:ext cx="11343680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Scope and Limitations: Defining Our Focus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815715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Scope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396859"/>
            <a:ext cx="6244709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Allow users to register and create profiles to report both lost and found items. Include features like item reporting, search functionality, and notification systems.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3815715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Limitations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99521" y="4396859"/>
            <a:ext cx="6244709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User authentication issues and forgotten passwords can hinder account access and user engagement.</a:t>
            </a:r>
            <a:endParaRPr lang="en-US" sz="1750" dirty="0"/>
          </a:p>
        </p:txBody>
      </p:sp>
      <p:pic>
        <p:nvPicPr>
          <p:cNvPr id="7" name="Picture 6" descr="Screen Shot 2025-01-27 at 19.53.4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439650" y="7705725"/>
            <a:ext cx="2190750" cy="523875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14197965" y="7705725"/>
            <a:ext cx="4324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400">
                <a:ln w="28575" cmpd="sng">
                  <a:noFill/>
                  <a:prstDash val="solid"/>
                </a:ln>
                <a:solidFill>
                  <a:schemeClr val="bg1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</a:rPr>
              <a:t>5</a:t>
            </a:r>
            <a:endParaRPr lang="en-US" sz="2400">
              <a:ln w="28575" cmpd="sng">
                <a:noFill/>
                <a:prstDash val="solid"/>
              </a:ln>
              <a:solidFill>
                <a:schemeClr val="bg1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50800" dist="38100" dir="5400000" algn="t" rotWithShape="0">
                  <a:prstClr val="black">
                    <a:alpha val="40000"/>
                  </a:prstClr>
                </a:outerShdw>
                <a:reflection blurRad="6350" stA="55000" endA="300" endPos="45500" dir="5400000" sy="-100000" algn="bl" rotWithShape="0"/>
              </a:effectLst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726877"/>
            <a:ext cx="7556421" cy="141755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Implementation Module: User Perspective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484596"/>
            <a:ext cx="3664863" cy="2395657"/>
          </a:xfrm>
          <a:prstGeom prst="roundRect">
            <a:avLst>
              <a:gd name="adj" fmla="val 1420"/>
            </a:avLst>
          </a:prstGeom>
          <a:solidFill>
            <a:srgbClr val="3F4652"/>
          </a:solidFill>
        </p:spPr>
      </p:sp>
      <p:sp>
        <p:nvSpPr>
          <p:cNvPr id="5" name="Text 2"/>
          <p:cNvSpPr/>
          <p:nvPr/>
        </p:nvSpPr>
        <p:spPr>
          <a:xfrm>
            <a:off x="1020604" y="2711410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Login/Signup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3201829"/>
            <a:ext cx="3211235" cy="145161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Authenticate using credentials or Google account; create an account to report lost and found items.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2484596"/>
            <a:ext cx="3664863" cy="2395657"/>
          </a:xfrm>
          <a:prstGeom prst="roundRect">
            <a:avLst>
              <a:gd name="adj" fmla="val 1420"/>
            </a:avLst>
          </a:prstGeom>
          <a:solidFill>
            <a:srgbClr val="3F4652"/>
          </a:solidFill>
        </p:spPr>
      </p:sp>
      <p:sp>
        <p:nvSpPr>
          <p:cNvPr id="8" name="Text 5"/>
          <p:cNvSpPr/>
          <p:nvPr/>
        </p:nvSpPr>
        <p:spPr>
          <a:xfrm>
            <a:off x="4912281" y="2711410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Dashboard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2281" y="3201829"/>
            <a:ext cx="3211235" cy="145161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Personalized page for viewing reported items, managing notifications, and tracking progress.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107067"/>
            <a:ext cx="3664863" cy="2395657"/>
          </a:xfrm>
          <a:prstGeom prst="roundRect">
            <a:avLst>
              <a:gd name="adj" fmla="val 1420"/>
            </a:avLst>
          </a:prstGeom>
          <a:solidFill>
            <a:srgbClr val="3F4652"/>
          </a:solidFill>
        </p:spPr>
      </p:sp>
      <p:sp>
        <p:nvSpPr>
          <p:cNvPr id="11" name="Text 8"/>
          <p:cNvSpPr/>
          <p:nvPr/>
        </p:nvSpPr>
        <p:spPr>
          <a:xfrm>
            <a:off x="1020604" y="5333881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Submit/Search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0604" y="5824299"/>
            <a:ext cx="3211235" cy="145161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Submit detailed information about lost or found items; search the database for matching items.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4685467" y="5107067"/>
            <a:ext cx="3664863" cy="2395657"/>
          </a:xfrm>
          <a:prstGeom prst="roundRect">
            <a:avLst>
              <a:gd name="adj" fmla="val 1420"/>
            </a:avLst>
          </a:prstGeom>
          <a:solidFill>
            <a:srgbClr val="3F4652"/>
          </a:solidFill>
        </p:spPr>
      </p:sp>
      <p:sp>
        <p:nvSpPr>
          <p:cNvPr id="14" name="Text 11"/>
          <p:cNvSpPr/>
          <p:nvPr/>
        </p:nvSpPr>
        <p:spPr>
          <a:xfrm>
            <a:off x="4912281" y="5333881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Logout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4912281" y="5824299"/>
            <a:ext cx="3211235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Ends the session and redirects to the homepage.</a:t>
            </a:r>
            <a:endParaRPr lang="en-US" sz="1750" dirty="0"/>
          </a:p>
        </p:txBody>
      </p:sp>
      <p:sp>
        <p:nvSpPr>
          <p:cNvPr id="16" name="Text Box 15"/>
          <p:cNvSpPr txBox="1"/>
          <p:nvPr/>
        </p:nvSpPr>
        <p:spPr>
          <a:xfrm>
            <a:off x="14197965" y="7705725"/>
            <a:ext cx="4324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400">
                <a:ln w="28575" cmpd="sng">
                  <a:noFill/>
                  <a:prstDash val="solid"/>
                </a:ln>
                <a:solidFill>
                  <a:schemeClr val="bg1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</a:rPr>
              <a:t>6</a:t>
            </a:r>
            <a:endParaRPr lang="en-US" sz="2400">
              <a:ln w="28575" cmpd="sng">
                <a:noFill/>
                <a:prstDash val="solid"/>
              </a:ln>
              <a:solidFill>
                <a:schemeClr val="bg1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50800" dist="38100" dir="5400000" algn="t" rotWithShape="0">
                  <a:prstClr val="black">
                    <a:alpha val="40000"/>
                  </a:prstClr>
                </a:outerShdw>
                <a:reflection blurRad="6350" stA="55000" endA="300" endPos="45500" dir="5400000" sy="-100000" algn="bl" rotWithShape="0"/>
              </a:effectLst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4502" y="610433"/>
            <a:ext cx="7594997" cy="138303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Implementation Module: Admin Control</a:t>
            </a:r>
            <a:endParaRPr lang="en-US" sz="43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502" y="2325291"/>
            <a:ext cx="553164" cy="55316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74502" y="3099673"/>
            <a:ext cx="2766179" cy="34563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Login</a:t>
            </a:r>
            <a:endParaRPr lang="en-US" sz="2150" dirty="0"/>
          </a:p>
        </p:txBody>
      </p:sp>
      <p:sp>
        <p:nvSpPr>
          <p:cNvPr id="6" name="Text 2"/>
          <p:cNvSpPr/>
          <p:nvPr/>
        </p:nvSpPr>
        <p:spPr>
          <a:xfrm>
            <a:off x="774502" y="3578066"/>
            <a:ext cx="3631525" cy="106227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D6E5EF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Admin credentials authenticate access to the admin panel for managing the platform.</a:t>
            </a:r>
            <a:endParaRPr lang="en-US" sz="17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7854" y="2325291"/>
            <a:ext cx="553164" cy="55316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737854" y="3099673"/>
            <a:ext cx="2766179" cy="34563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Item Management</a:t>
            </a:r>
            <a:endParaRPr lang="en-US" sz="2150" dirty="0"/>
          </a:p>
        </p:txBody>
      </p:sp>
      <p:sp>
        <p:nvSpPr>
          <p:cNvPr id="9" name="Text 4"/>
          <p:cNvSpPr/>
          <p:nvPr/>
        </p:nvSpPr>
        <p:spPr>
          <a:xfrm>
            <a:off x="4737854" y="3578066"/>
            <a:ext cx="3631644" cy="106227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D6E5EF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Admin manages item operations, creating, deleting, and updating item records.</a:t>
            </a:r>
            <a:endParaRPr lang="en-US" sz="17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502" y="5304115"/>
            <a:ext cx="553164" cy="55316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74502" y="6078498"/>
            <a:ext cx="2766179" cy="34563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Dashboard</a:t>
            </a:r>
            <a:endParaRPr lang="en-US" sz="2150" dirty="0"/>
          </a:p>
        </p:txBody>
      </p:sp>
      <p:sp>
        <p:nvSpPr>
          <p:cNvPr id="12" name="Text 6"/>
          <p:cNvSpPr/>
          <p:nvPr/>
        </p:nvSpPr>
        <p:spPr>
          <a:xfrm>
            <a:off x="774502" y="6556891"/>
            <a:ext cx="3631525" cy="106227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D6E5EF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Personalized page for viewing statistics, user activity, and managing platform functionality.</a:t>
            </a:r>
            <a:endParaRPr lang="en-US" sz="17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7854" y="5304115"/>
            <a:ext cx="553164" cy="553164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4737854" y="6078498"/>
            <a:ext cx="2766179" cy="34563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Match Confirmation</a:t>
            </a:r>
            <a:endParaRPr lang="en-US" sz="2150" dirty="0"/>
          </a:p>
        </p:txBody>
      </p:sp>
      <p:sp>
        <p:nvSpPr>
          <p:cNvPr id="15" name="Text 8"/>
          <p:cNvSpPr/>
          <p:nvPr/>
        </p:nvSpPr>
        <p:spPr>
          <a:xfrm>
            <a:off x="4737854" y="6556891"/>
            <a:ext cx="3631644" cy="106227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D6E5EF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Admin confirms matching items based on reported details and user verification.</a:t>
            </a:r>
            <a:endParaRPr lang="en-US" sz="1700" dirty="0"/>
          </a:p>
        </p:txBody>
      </p:sp>
      <p:sp>
        <p:nvSpPr>
          <p:cNvPr id="16" name="Text Box 15"/>
          <p:cNvSpPr txBox="1"/>
          <p:nvPr/>
        </p:nvSpPr>
        <p:spPr>
          <a:xfrm>
            <a:off x="14197965" y="7705725"/>
            <a:ext cx="4324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400">
                <a:ln w="28575" cmpd="sng">
                  <a:noFill/>
                  <a:prstDash val="solid"/>
                </a:ln>
                <a:solidFill>
                  <a:schemeClr val="bg1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</a:rPr>
              <a:t>7</a:t>
            </a:r>
            <a:endParaRPr lang="en-US" sz="2400">
              <a:ln w="28575" cmpd="sng">
                <a:noFill/>
                <a:prstDash val="solid"/>
              </a:ln>
              <a:solidFill>
                <a:schemeClr val="bg1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50800" dist="38100" dir="5400000" algn="t" rotWithShape="0">
                  <a:prstClr val="black">
                    <a:alpha val="40000"/>
                  </a:prstClr>
                </a:outerShdw>
                <a:reflection blurRad="6350" stA="55000" endA="300" endPos="45500" dir="5400000" sy="-100000" algn="bl" rotWithShape="0"/>
              </a:effectLst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2232" y="560308"/>
            <a:ext cx="9970175" cy="63603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5000"/>
              </a:lnSpc>
              <a:buNone/>
            </a:pPr>
            <a:r>
              <a:rPr lang="en-US" sz="40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Database Design: Building the Foundation</a:t>
            </a:r>
            <a:endParaRPr lang="en-US" sz="40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59944" y="1603296"/>
            <a:ext cx="1307306" cy="117252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961090" y="2131338"/>
            <a:ext cx="104894" cy="40707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3200"/>
              </a:lnSpc>
              <a:buNone/>
            </a:pPr>
            <a:r>
              <a:rPr lang="en-US" sz="20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1</a:t>
            </a:r>
            <a:endParaRPr lang="en-US" sz="2000" dirty="0"/>
          </a:p>
        </p:txBody>
      </p:sp>
      <p:sp>
        <p:nvSpPr>
          <p:cNvPr id="5" name="Text 2"/>
          <p:cNvSpPr/>
          <p:nvPr/>
        </p:nvSpPr>
        <p:spPr>
          <a:xfrm>
            <a:off x="4870728" y="1806773"/>
            <a:ext cx="2544008" cy="31801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lost_and_found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4870728" y="2246828"/>
            <a:ext cx="3703558" cy="32551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Main database housing all platform data.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4718090" y="2791658"/>
            <a:ext cx="9149239" cy="11430"/>
          </a:xfrm>
          <a:prstGeom prst="roundRect">
            <a:avLst>
              <a:gd name="adj" fmla="val 267096"/>
            </a:avLst>
          </a:prstGeom>
          <a:solidFill>
            <a:srgbClr val="585F6B"/>
          </a:solidFill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6291" y="2826663"/>
            <a:ext cx="2614732" cy="1172528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943350" y="3209330"/>
            <a:ext cx="140494" cy="40707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3200"/>
              </a:lnSpc>
              <a:buNone/>
            </a:pPr>
            <a:r>
              <a:rPr lang="en-US" sz="20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2</a:t>
            </a:r>
            <a:endParaRPr lang="en-US" sz="2000" dirty="0"/>
          </a:p>
        </p:txBody>
      </p:sp>
      <p:sp>
        <p:nvSpPr>
          <p:cNvPr id="10" name="Text 6"/>
          <p:cNvSpPr/>
          <p:nvPr/>
        </p:nvSpPr>
        <p:spPr>
          <a:xfrm>
            <a:off x="5524500" y="3030141"/>
            <a:ext cx="2544008" cy="31801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Users</a:t>
            </a:r>
            <a:endParaRPr lang="en-US" sz="2000" dirty="0"/>
          </a:p>
        </p:txBody>
      </p:sp>
      <p:sp>
        <p:nvSpPr>
          <p:cNvPr id="11" name="Text 7"/>
          <p:cNvSpPr/>
          <p:nvPr/>
        </p:nvSpPr>
        <p:spPr>
          <a:xfrm>
            <a:off x="5524500" y="3470196"/>
            <a:ext cx="5555932" cy="32551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Stores user and admin details: id, username, email, password.</a:t>
            </a:r>
            <a:endParaRPr lang="en-US" sz="1600" dirty="0"/>
          </a:p>
        </p:txBody>
      </p:sp>
      <p:sp>
        <p:nvSpPr>
          <p:cNvPr id="12" name="Shape 8"/>
          <p:cNvSpPr/>
          <p:nvPr/>
        </p:nvSpPr>
        <p:spPr>
          <a:xfrm>
            <a:off x="5371862" y="4015026"/>
            <a:ext cx="8495467" cy="11430"/>
          </a:xfrm>
          <a:prstGeom prst="roundRect">
            <a:avLst>
              <a:gd name="adj" fmla="val 267096"/>
            </a:avLst>
          </a:prstGeom>
          <a:solidFill>
            <a:srgbClr val="585F6B"/>
          </a:solidFill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2518" y="4050030"/>
            <a:ext cx="3922157" cy="1172528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944898" y="4432697"/>
            <a:ext cx="137398" cy="40707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3200"/>
              </a:lnSpc>
              <a:buNone/>
            </a:pPr>
            <a:r>
              <a:rPr lang="en-US" sz="20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3</a:t>
            </a:r>
            <a:endParaRPr lang="en-US" sz="2000" dirty="0"/>
          </a:p>
        </p:txBody>
      </p:sp>
      <p:sp>
        <p:nvSpPr>
          <p:cNvPr id="15" name="Text 10"/>
          <p:cNvSpPr/>
          <p:nvPr/>
        </p:nvSpPr>
        <p:spPr>
          <a:xfrm>
            <a:off x="6178153" y="4253508"/>
            <a:ext cx="2544008" cy="31801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Items</a:t>
            </a:r>
            <a:endParaRPr lang="en-US" sz="2000" dirty="0"/>
          </a:p>
        </p:txBody>
      </p:sp>
      <p:sp>
        <p:nvSpPr>
          <p:cNvPr id="16" name="Text 11"/>
          <p:cNvSpPr/>
          <p:nvPr/>
        </p:nvSpPr>
        <p:spPr>
          <a:xfrm>
            <a:off x="6178153" y="4693563"/>
            <a:ext cx="6398300" cy="32551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Stores item details: id, user id, name, description of lost or found items.</a:t>
            </a:r>
            <a:endParaRPr lang="en-US" sz="1600" dirty="0"/>
          </a:p>
        </p:txBody>
      </p:sp>
      <p:sp>
        <p:nvSpPr>
          <p:cNvPr id="17" name="Shape 12"/>
          <p:cNvSpPr/>
          <p:nvPr/>
        </p:nvSpPr>
        <p:spPr>
          <a:xfrm>
            <a:off x="6025515" y="5238393"/>
            <a:ext cx="7841813" cy="11430"/>
          </a:xfrm>
          <a:prstGeom prst="roundRect">
            <a:avLst>
              <a:gd name="adj" fmla="val 267096"/>
            </a:avLst>
          </a:prstGeom>
          <a:solidFill>
            <a:srgbClr val="585F6B"/>
          </a:solidFill>
        </p:spPr>
      </p:sp>
      <p:pic>
        <p:nvPicPr>
          <p:cNvPr id="18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8865" y="5273397"/>
            <a:ext cx="5229463" cy="1172528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3939778" y="5656064"/>
            <a:ext cx="147518" cy="40707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3200"/>
              </a:lnSpc>
              <a:buNone/>
            </a:pPr>
            <a:r>
              <a:rPr lang="en-US" sz="20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4</a:t>
            </a:r>
            <a:endParaRPr lang="en-US" sz="2000" dirty="0"/>
          </a:p>
        </p:txBody>
      </p:sp>
      <p:sp>
        <p:nvSpPr>
          <p:cNvPr id="20" name="Text 14"/>
          <p:cNvSpPr/>
          <p:nvPr/>
        </p:nvSpPr>
        <p:spPr>
          <a:xfrm>
            <a:off x="6831806" y="5476875"/>
            <a:ext cx="2544008" cy="31801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Notifications</a:t>
            </a:r>
            <a:endParaRPr lang="en-US" sz="2000" dirty="0"/>
          </a:p>
        </p:txBody>
      </p:sp>
      <p:sp>
        <p:nvSpPr>
          <p:cNvPr id="21" name="Text 15"/>
          <p:cNvSpPr/>
          <p:nvPr/>
        </p:nvSpPr>
        <p:spPr>
          <a:xfrm>
            <a:off x="6831806" y="5916930"/>
            <a:ext cx="5658803" cy="32551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Stores notifications with item id, user id, and message content.</a:t>
            </a:r>
            <a:endParaRPr lang="en-US" sz="1600" dirty="0"/>
          </a:p>
        </p:txBody>
      </p:sp>
      <p:sp>
        <p:nvSpPr>
          <p:cNvPr id="22" name="Shape 16"/>
          <p:cNvSpPr/>
          <p:nvPr/>
        </p:nvSpPr>
        <p:spPr>
          <a:xfrm>
            <a:off x="6679168" y="6461760"/>
            <a:ext cx="7188160" cy="11430"/>
          </a:xfrm>
          <a:prstGeom prst="roundRect">
            <a:avLst>
              <a:gd name="adj" fmla="val 267096"/>
            </a:avLst>
          </a:prstGeom>
          <a:solidFill>
            <a:srgbClr val="585F6B"/>
          </a:solidFill>
        </p:spPr>
      </p:sp>
      <p:pic>
        <p:nvPicPr>
          <p:cNvPr id="23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212" y="6496764"/>
            <a:ext cx="6536888" cy="1172528"/>
          </a:xfrm>
          <a:prstGeom prst="rect">
            <a:avLst/>
          </a:prstGeom>
        </p:spPr>
      </p:pic>
      <p:sp>
        <p:nvSpPr>
          <p:cNvPr id="24" name="Text 17"/>
          <p:cNvSpPr/>
          <p:nvPr/>
        </p:nvSpPr>
        <p:spPr>
          <a:xfrm>
            <a:off x="3946446" y="6879431"/>
            <a:ext cx="134303" cy="40707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3200"/>
              </a:lnSpc>
              <a:buNone/>
            </a:pPr>
            <a:r>
              <a:rPr lang="en-US" sz="20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5</a:t>
            </a:r>
            <a:endParaRPr lang="en-US" sz="2000" dirty="0"/>
          </a:p>
        </p:txBody>
      </p:sp>
      <p:sp>
        <p:nvSpPr>
          <p:cNvPr id="25" name="Text 18"/>
          <p:cNvSpPr/>
          <p:nvPr/>
        </p:nvSpPr>
        <p:spPr>
          <a:xfrm>
            <a:off x="7485578" y="6700242"/>
            <a:ext cx="2544008" cy="31801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Matched_items</a:t>
            </a:r>
            <a:endParaRPr lang="en-US" sz="2000" dirty="0"/>
          </a:p>
        </p:txBody>
      </p:sp>
      <p:sp>
        <p:nvSpPr>
          <p:cNvPr id="26" name="Text 19"/>
          <p:cNvSpPr/>
          <p:nvPr/>
        </p:nvSpPr>
        <p:spPr>
          <a:xfrm>
            <a:off x="7485578" y="7140297"/>
            <a:ext cx="5297567" cy="32551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Stores lost and found item ids, admin id, and match status.</a:t>
            </a:r>
            <a:endParaRPr lang="en-US" sz="1600" dirty="0"/>
          </a:p>
        </p:txBody>
      </p:sp>
      <p:pic>
        <p:nvPicPr>
          <p:cNvPr id="27" name="Picture 26" descr="Screen Shot 2025-01-27 at 19.53.4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10490" y="7625715"/>
            <a:ext cx="1819910" cy="523875"/>
          </a:xfrm>
          <a:prstGeom prst="rect">
            <a:avLst/>
          </a:prstGeom>
        </p:spPr>
      </p:pic>
      <p:sp>
        <p:nvSpPr>
          <p:cNvPr id="28" name="Text Box 27"/>
          <p:cNvSpPr txBox="1"/>
          <p:nvPr/>
        </p:nvSpPr>
        <p:spPr>
          <a:xfrm>
            <a:off x="14197965" y="7705725"/>
            <a:ext cx="4324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400">
                <a:ln w="28575" cmpd="sng">
                  <a:noFill/>
                  <a:prstDash val="solid"/>
                </a:ln>
                <a:solidFill>
                  <a:schemeClr val="bg1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</a:rPr>
              <a:t>8</a:t>
            </a:r>
            <a:endParaRPr lang="en-US" sz="2400">
              <a:ln w="28575" cmpd="sng">
                <a:noFill/>
                <a:prstDash val="solid"/>
              </a:ln>
              <a:solidFill>
                <a:schemeClr val="bg1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50800" dist="38100" dir="5400000" algn="t" rotWithShape="0">
                  <a:prstClr val="black">
                    <a:alpha val="40000"/>
                  </a:prstClr>
                </a:outerShdw>
                <a:reflection blurRad="6350" stA="55000" endA="300" endPos="45500" dir="5400000" sy="-100000" algn="bl" rotWithShape="0"/>
              </a:effectLst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3488</Words>
  <Application>WPS Writer</Application>
  <PresentationFormat>Custom</PresentationFormat>
  <Paragraphs>270</Paragraphs>
  <Slides>14</Slides>
  <Notes>10</Notes>
  <HiddenSlides>0</HiddenSlides>
  <MMClips>1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9" baseType="lpstr">
      <vt:lpstr>Arial</vt:lpstr>
      <vt:lpstr>SimSun</vt:lpstr>
      <vt:lpstr>Wingdings</vt:lpstr>
      <vt:lpstr>Roboto Slab</vt:lpstr>
      <vt:lpstr>Roboto Slab</vt:lpstr>
      <vt:lpstr>Roboto Slab</vt:lpstr>
      <vt:lpstr>Roboto</vt:lpstr>
      <vt:lpstr>Roboto</vt:lpstr>
      <vt:lpstr>Roboto</vt:lpstr>
      <vt:lpstr>Calibri</vt:lpstr>
      <vt:lpstr>Arial Unicode MS</vt:lpstr>
      <vt:lpstr>Microsoft YaHei</vt:lpstr>
      <vt:lpstr>汉仪旗黑</vt:lpstr>
      <vt:lpstr>宋体-简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PptxGenJS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creator>PptxGenJS</dc:creator>
  <dc:subject>PptxGenJS Presentation</dc:subject>
  <cp:lastModifiedBy>Anna Mery</cp:lastModifiedBy>
  <cp:revision>5</cp:revision>
  <dcterms:created xsi:type="dcterms:W3CDTF">2025-01-27T14:32:19Z</dcterms:created>
  <dcterms:modified xsi:type="dcterms:W3CDTF">2025-01-27T14:32:19Z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0C128E784E205E2E7C949767694A54E8_42</vt:lpwstr>
  </property>
  <property fmtid="{D5CDD505-2E9C-101B-9397-08002B2CF9AE}" pid="3" name="KSOProductBuildVer">
    <vt:lpwstr>1033-6.11.0.8615</vt:lpwstr>
  </property>
</Properties>
</file>